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Telegraf Bold" charset="1" panose="00000800000000000000"/>
      <p:regular r:id="rId28"/>
    </p:embeddedFont>
    <p:embeddedFont>
      <p:font typeface="Telegraf" charset="1" panose="00000500000000000000"/>
      <p:regular r:id="rId29"/>
    </p:embeddedFont>
    <p:embeddedFont>
      <p:font typeface="Poppins Bold" charset="1" panose="00000800000000000000"/>
      <p:regular r:id="rId30"/>
    </p:embeddedFont>
    <p:embeddedFont>
      <p:font typeface="Montserrat Bold" charset="1" panose="00000800000000000000"/>
      <p:regular r:id="rId31"/>
    </p:embeddedFont>
    <p:embeddedFont>
      <p:font typeface="Montserrat" charset="1" panose="000005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80174" y="2381618"/>
            <a:ext cx="14261002" cy="2027596"/>
            <a:chOff x="0" y="0"/>
            <a:chExt cx="3514217" cy="499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14217" cy="499745"/>
            </a:xfrm>
            <a:custGeom>
              <a:avLst/>
              <a:gdLst/>
              <a:ahLst/>
              <a:cxnLst/>
              <a:rect r="r" b="b" t="t" l="l"/>
              <a:pathLst>
                <a:path h="499745" w="3514217">
                  <a:moveTo>
                    <a:pt x="3514217" y="15743"/>
                  </a:moveTo>
                  <a:lnTo>
                    <a:pt x="3514217" y="484002"/>
                  </a:lnTo>
                  <a:cubicBezTo>
                    <a:pt x="3514217" y="488177"/>
                    <a:pt x="3512558" y="492181"/>
                    <a:pt x="3509606" y="495134"/>
                  </a:cubicBezTo>
                  <a:cubicBezTo>
                    <a:pt x="3506653" y="498086"/>
                    <a:pt x="3502649" y="499745"/>
                    <a:pt x="3498474" y="499745"/>
                  </a:cubicBezTo>
                  <a:lnTo>
                    <a:pt x="15743" y="499745"/>
                  </a:lnTo>
                  <a:cubicBezTo>
                    <a:pt x="11568" y="499745"/>
                    <a:pt x="7564" y="498086"/>
                    <a:pt x="4611" y="495134"/>
                  </a:cubicBezTo>
                  <a:cubicBezTo>
                    <a:pt x="1659" y="492181"/>
                    <a:pt x="0" y="488177"/>
                    <a:pt x="0" y="484002"/>
                  </a:cubicBezTo>
                  <a:lnTo>
                    <a:pt x="0" y="15743"/>
                  </a:lnTo>
                  <a:cubicBezTo>
                    <a:pt x="0" y="11568"/>
                    <a:pt x="1659" y="7564"/>
                    <a:pt x="4611" y="4611"/>
                  </a:cubicBezTo>
                  <a:cubicBezTo>
                    <a:pt x="7564" y="1659"/>
                    <a:pt x="11568" y="0"/>
                    <a:pt x="15743" y="0"/>
                  </a:cubicBezTo>
                  <a:lnTo>
                    <a:pt x="3498474" y="0"/>
                  </a:lnTo>
                  <a:cubicBezTo>
                    <a:pt x="3502649" y="0"/>
                    <a:pt x="3506653" y="1659"/>
                    <a:pt x="3509606" y="4611"/>
                  </a:cubicBezTo>
                  <a:cubicBezTo>
                    <a:pt x="3512558" y="7564"/>
                    <a:pt x="3514217" y="11568"/>
                    <a:pt x="3514217" y="15743"/>
                  </a:cubicBezTo>
                  <a:close/>
                </a:path>
              </a:pathLst>
            </a:custGeom>
            <a:solidFill>
              <a:srgbClr val="6F44A2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6675"/>
              <a:ext cx="3514217" cy="4330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294700">
            <a:off x="-3432922" y="-2769695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22711" y="699208"/>
            <a:ext cx="501089" cy="501089"/>
          </a:xfrm>
          <a:custGeom>
            <a:avLst/>
            <a:gdLst/>
            <a:ahLst/>
            <a:cxnLst/>
            <a:rect r="r" b="b" t="t" l="l"/>
            <a:pathLst>
              <a:path h="501089" w="501089">
                <a:moveTo>
                  <a:pt x="0" y="0"/>
                </a:moveTo>
                <a:lnTo>
                  <a:pt x="501089" y="0"/>
                </a:lnTo>
                <a:lnTo>
                  <a:pt x="501089" y="501089"/>
                </a:lnTo>
                <a:lnTo>
                  <a:pt x="0" y="50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84822" y="7367529"/>
            <a:ext cx="9290074" cy="2442277"/>
            <a:chOff x="0" y="0"/>
            <a:chExt cx="2289274" cy="6019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89273" cy="601952"/>
            </a:xfrm>
            <a:custGeom>
              <a:avLst/>
              <a:gdLst/>
              <a:ahLst/>
              <a:cxnLst/>
              <a:rect r="r" b="b" t="t" l="l"/>
              <a:pathLst>
                <a:path h="601952" w="2289273">
                  <a:moveTo>
                    <a:pt x="2289273" y="24167"/>
                  </a:moveTo>
                  <a:lnTo>
                    <a:pt x="2289273" y="577785"/>
                  </a:lnTo>
                  <a:cubicBezTo>
                    <a:pt x="2289273" y="584195"/>
                    <a:pt x="2286727" y="590342"/>
                    <a:pt x="2282195" y="594874"/>
                  </a:cubicBezTo>
                  <a:cubicBezTo>
                    <a:pt x="2277663" y="599406"/>
                    <a:pt x="2271516" y="601952"/>
                    <a:pt x="2265106" y="601952"/>
                  </a:cubicBezTo>
                  <a:lnTo>
                    <a:pt x="24167" y="601952"/>
                  </a:lnTo>
                  <a:cubicBezTo>
                    <a:pt x="17758" y="601952"/>
                    <a:pt x="11611" y="599406"/>
                    <a:pt x="7078" y="594874"/>
                  </a:cubicBezTo>
                  <a:cubicBezTo>
                    <a:pt x="2546" y="590342"/>
                    <a:pt x="0" y="584195"/>
                    <a:pt x="0" y="577785"/>
                  </a:cubicBezTo>
                  <a:lnTo>
                    <a:pt x="0" y="24167"/>
                  </a:lnTo>
                  <a:cubicBezTo>
                    <a:pt x="0" y="17758"/>
                    <a:pt x="2546" y="11611"/>
                    <a:pt x="7078" y="7078"/>
                  </a:cubicBezTo>
                  <a:cubicBezTo>
                    <a:pt x="11611" y="2546"/>
                    <a:pt x="17758" y="0"/>
                    <a:pt x="24167" y="0"/>
                  </a:cubicBezTo>
                  <a:lnTo>
                    <a:pt x="2265106" y="0"/>
                  </a:lnTo>
                  <a:cubicBezTo>
                    <a:pt x="2278453" y="0"/>
                    <a:pt x="2289273" y="10820"/>
                    <a:pt x="2289273" y="24167"/>
                  </a:cubicBezTo>
                  <a:close/>
                </a:path>
              </a:pathLst>
            </a:custGeom>
            <a:solidFill>
              <a:srgbClr val="6F44A2">
                <a:alpha val="8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66675"/>
              <a:ext cx="2289274" cy="535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748" t="0" r="0" b="-324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94700">
            <a:off x="9665235" y="492836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78411" y="2698485"/>
            <a:ext cx="14855028" cy="175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5"/>
              </a:lnSpc>
            </a:pPr>
            <a:r>
              <a:rPr lang="en-US" b="true" sz="706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DETEKSI DINI PNEUMONIA PADA CITRA X-RAY PARU</a:t>
            </a:r>
          </a:p>
        </p:txBody>
      </p:sp>
      <p:sp>
        <p:nvSpPr>
          <p:cNvPr name="Freeform 14" id="14"/>
          <p:cNvSpPr/>
          <p:nvPr/>
        </p:nvSpPr>
        <p:spPr>
          <a:xfrm flipH="true" flipV="true" rot="0">
            <a:off x="14430342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6"/>
            <a:stretch>
              <a:fillRect l="-47748" t="0" r="0" b="-3243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74205" y="601670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573967" y="-3131237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120881" y="858249"/>
            <a:ext cx="2727799" cy="325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4"/>
              </a:lnSpc>
            </a:pPr>
            <a:r>
              <a:rPr lang="en-US" sz="26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Kelompok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42105" y="6838781"/>
            <a:ext cx="9137140" cy="404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b="true" sz="323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ANGGOTA KELOMPOK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93897" y="4710373"/>
            <a:ext cx="14738307" cy="78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Mengunakan Hybird Feature Extraction (HOG, LBP, Global Features) dengan model Machine Learning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78411" y="7138929"/>
            <a:ext cx="11114372" cy="2965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8"/>
              </a:lnSpc>
            </a:pPr>
          </a:p>
          <a:p>
            <a:pPr algn="l" marL="709587" indent="-354793" lvl="1">
              <a:lnSpc>
                <a:spcPts val="3878"/>
              </a:lnSpc>
              <a:buFont typeface="Arial"/>
              <a:buChar char="•"/>
            </a:pPr>
            <a:r>
              <a:rPr lang="en-US" sz="328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Muhammad Habib Nur Aiman   24031554152 </a:t>
            </a:r>
          </a:p>
          <a:p>
            <a:pPr algn="l" marL="709587" indent="-354793" lvl="1">
              <a:lnSpc>
                <a:spcPts val="3878"/>
              </a:lnSpc>
              <a:buFont typeface="Arial"/>
              <a:buChar char="•"/>
            </a:pPr>
            <a:r>
              <a:rPr lang="en-US" sz="328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Rabbani Yuki Arfiansyach           24031554131  </a:t>
            </a:r>
          </a:p>
          <a:p>
            <a:pPr algn="l" marL="709587" indent="-354793" lvl="1">
              <a:lnSpc>
                <a:spcPts val="3878"/>
              </a:lnSpc>
              <a:buFont typeface="Arial"/>
              <a:buChar char="•"/>
            </a:pPr>
            <a:r>
              <a:rPr lang="en-US" sz="328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M. Habiburrohman Al-Fathir      24031554145 </a:t>
            </a:r>
          </a:p>
          <a:p>
            <a:pPr algn="l" marL="709587" indent="-354793" lvl="1">
              <a:lnSpc>
                <a:spcPts val="3878"/>
              </a:lnSpc>
              <a:buFont typeface="Arial"/>
              <a:buChar char="•"/>
            </a:pPr>
            <a:r>
              <a:rPr lang="en-US" sz="3286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Frendy Zahril Ramadhani            24031554187  </a:t>
            </a:r>
          </a:p>
          <a:p>
            <a:pPr algn="l">
              <a:lnSpc>
                <a:spcPts val="3878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893070" y="1327708"/>
            <a:ext cx="2635209" cy="21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9"/>
              </a:lnSpc>
            </a:pPr>
            <a:r>
              <a:rPr lang="en-US" sz="173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Sains Data - Unesa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26468" y="1641372"/>
            <a:ext cx="1063506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Heatmap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203985" y="3279379"/>
            <a:ext cx="5880030" cy="5594592"/>
          </a:xfrm>
          <a:custGeom>
            <a:avLst/>
            <a:gdLst/>
            <a:ahLst/>
            <a:cxnLst/>
            <a:rect r="r" b="b" t="t" l="l"/>
            <a:pathLst>
              <a:path h="5594592" w="5880030">
                <a:moveTo>
                  <a:pt x="0" y="0"/>
                </a:moveTo>
                <a:lnTo>
                  <a:pt x="5880030" y="0"/>
                </a:lnTo>
                <a:lnTo>
                  <a:pt x="5880030" y="5594592"/>
                </a:lnTo>
                <a:lnTo>
                  <a:pt x="0" y="55945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26468" y="1641372"/>
            <a:ext cx="1063506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Preprocessing &amp; Ekstraksi Fitur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73581" y="2997097"/>
            <a:ext cx="4932577" cy="4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Pre-Processing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3581" y="3476523"/>
            <a:ext cx="508062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Resize ke 256 x 256 Grayscale, Min-Max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Normal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iz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26467" y="2997097"/>
            <a:ext cx="8031513" cy="4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Metode Feature Extraction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26467" y="3476523"/>
            <a:ext cx="795258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HOG: Deteksi bentuk (tulang rusuk, tepi pa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ru).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LBP: Deteksi tekstur (cairan/infiltrat di paru).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Global Features: Mean Intensity &amp; Std Dev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493371" y="4947221"/>
            <a:ext cx="11301259" cy="3969567"/>
          </a:xfrm>
          <a:custGeom>
            <a:avLst/>
            <a:gdLst/>
            <a:ahLst/>
            <a:cxnLst/>
            <a:rect r="r" b="b" t="t" l="l"/>
            <a:pathLst>
              <a:path h="3969567" w="11301259">
                <a:moveTo>
                  <a:pt x="0" y="0"/>
                </a:moveTo>
                <a:lnTo>
                  <a:pt x="11301258" y="0"/>
                </a:lnTo>
                <a:lnTo>
                  <a:pt x="11301258" y="3969568"/>
                </a:lnTo>
                <a:lnTo>
                  <a:pt x="0" y="3969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721208" y="9052688"/>
            <a:ext cx="9993519" cy="718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6"/>
              </a:lnSpc>
            </a:pPr>
            <a:r>
              <a:rPr lang="en-US" sz="2606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menggabungkan bentuk dan tekstur untuk</a:t>
            </a:r>
            <a:r>
              <a:rPr lang="en-US" b="true" sz="2606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 AKURASI MAKSIMAL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3696" y="3677818"/>
            <a:ext cx="10239416" cy="5580482"/>
          </a:xfrm>
          <a:custGeom>
            <a:avLst/>
            <a:gdLst/>
            <a:ahLst/>
            <a:cxnLst/>
            <a:rect r="r" b="b" t="t" l="l"/>
            <a:pathLst>
              <a:path h="5580482" w="10239416">
                <a:moveTo>
                  <a:pt x="0" y="0"/>
                </a:moveTo>
                <a:lnTo>
                  <a:pt x="10239416" y="0"/>
                </a:lnTo>
                <a:lnTo>
                  <a:pt x="10239416" y="5580482"/>
                </a:lnTo>
                <a:lnTo>
                  <a:pt x="0" y="5580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26468" y="1641372"/>
            <a:ext cx="1063506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Perhitungan Feature Extraction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59331" y="2955505"/>
            <a:ext cx="7769337" cy="40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Histogram of Oriented Gradient (HOG)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28455" y="3688931"/>
            <a:ext cx="573084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Hitung Jumlah Size : 256 / 8 = 32 cell (horizontal &amp; vertical) → 32x32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28455" y="4603331"/>
            <a:ext cx="573084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Jumlah Block = (Total Cell - Ukuran Block) + 1 : ( 32 - 2 ) + 1 → 31 x 31 = 961 block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96109" y="5920372"/>
            <a:ext cx="573084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Dalam 1 Block terdapat 2x2 cell, dan setiap cell punya 9 bin histogram.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2x2x9 = 36 fitur per block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28455" y="7375921"/>
            <a:ext cx="573084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Nilai Akhir HOG : 961 block x 36 fitur -&gt; 34596 fitur HOG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757242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94529" y="3679406"/>
            <a:ext cx="9509076" cy="5182446"/>
          </a:xfrm>
          <a:custGeom>
            <a:avLst/>
            <a:gdLst/>
            <a:ahLst/>
            <a:cxnLst/>
            <a:rect r="r" b="b" t="t" l="l"/>
            <a:pathLst>
              <a:path h="5182446" w="9509076">
                <a:moveTo>
                  <a:pt x="0" y="0"/>
                </a:moveTo>
                <a:lnTo>
                  <a:pt x="9509076" y="0"/>
                </a:lnTo>
                <a:lnTo>
                  <a:pt x="9509076" y="5182446"/>
                </a:lnTo>
                <a:lnTo>
                  <a:pt x="0" y="5182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826468" y="1641372"/>
            <a:ext cx="1063506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Perhitungan Feature Extraction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38120" y="2955505"/>
            <a:ext cx="5411759" cy="40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Local Binary Pattern (LBP)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38432" y="3688931"/>
            <a:ext cx="573084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Jumlah titik tetangga (P) : 24 Titik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Radius (R): 3 piksel.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38432" y="4707621"/>
            <a:ext cx="642086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Jika nilai tetangga &gt;= nilai pusat, tulis 1.</a:t>
            </a: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Jika nil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tetangga &lt; nilai pusat, tulis 0.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38432" y="5908679"/>
            <a:ext cx="6420868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Bins = (Jumlah Jenis Pola Uniform + (Keranjang Sampah Non-Uniform)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38432" y="7008817"/>
            <a:ext cx="642086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Fitur LBP = 24 + 2 = 26 Fitur.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38432" y="7542217"/>
            <a:ext cx="642086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*+2 (Karena ada 24+1 bin untuk pola uniform yang bagus, ditambah +1 bin untuk menampung semua pola non-uniform yang jelek).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61110" y="1641372"/>
            <a:ext cx="14765781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Reduksi Dimensi &amp; Penanganan Imbalance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73581" y="2997097"/>
            <a:ext cx="4932577" cy="4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Tantangan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3581" y="3610694"/>
            <a:ext cx="463977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fitur awal sangat besa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 (34.624 f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tur/c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itra).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73581" y="4673599"/>
            <a:ext cx="4932577" cy="4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Solusi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57266" y="5286375"/>
            <a:ext cx="6684221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PCA (Principal Component Analysis) : Reduksi ke 3.380 komponen (95% variance).</a:t>
            </a:r>
          </a:p>
          <a:p>
            <a:pPr algn="l" marL="539749" indent="-269875" lvl="1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 Forest Selection: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Pilih 1.038 f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 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terbaik.</a:t>
            </a:r>
          </a:p>
          <a:p>
            <a:pPr algn="l">
              <a:lnSpc>
                <a:spcPts val="299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609555" y="2997097"/>
            <a:ext cx="4932577" cy="4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Tantangan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09555" y="3610694"/>
            <a:ext cx="6786513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tidak seimbang (1341 untuk data normal dan 3875 untuk data pneunomia)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09555" y="4806949"/>
            <a:ext cx="4932577" cy="46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Solusi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09555" y="5419725"/>
            <a:ext cx="678651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SMOTE (Synthetic Minority Over-sampling Technique): Digunakan pada data latih untuk menyeimbangkan kelas menjadi 1:1.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2011" y="1307835"/>
            <a:ext cx="1228397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ALGORITMA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294700">
            <a:off x="-5165469" y="-2828557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479" y="6151246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9665235" y="492836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74205" y="601670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64303" y="-360667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1" y="0"/>
                </a:lnTo>
                <a:lnTo>
                  <a:pt x="5959161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68352" y="3407869"/>
            <a:ext cx="11351296" cy="848037"/>
            <a:chOff x="0" y="0"/>
            <a:chExt cx="15135062" cy="1130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9552" cy="1130716"/>
            </a:xfrm>
            <a:custGeom>
              <a:avLst/>
              <a:gdLst/>
              <a:ahLst/>
              <a:cxnLst/>
              <a:rect r="r" b="b" t="t" l="l"/>
              <a:pathLst>
                <a:path h="1130716" w="709552">
                  <a:moveTo>
                    <a:pt x="0" y="0"/>
                  </a:moveTo>
                  <a:lnTo>
                    <a:pt x="709552" y="0"/>
                  </a:lnTo>
                  <a:lnTo>
                    <a:pt x="709552" y="1130716"/>
                  </a:lnTo>
                  <a:lnTo>
                    <a:pt x="0" y="113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041" t="0" r="-14041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70032" y="27876"/>
              <a:ext cx="14065030" cy="1065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711"/>
                </a:lnSpc>
              </a:pPr>
              <a:r>
                <a:rPr lang="en-US" sz="5240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Decision Tree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31140" y="4150159"/>
            <a:ext cx="10141101" cy="300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2"/>
              </a:lnSpc>
            </a:pP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Menggunakan method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DecisionTreeClassifier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dari library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sklearn.tree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dengan parameter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random_state=42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untuk menjaga reproducibility kode.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2011" y="1307835"/>
            <a:ext cx="1228397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ALGORITMA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294700">
            <a:off x="-5165469" y="-2828557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479" y="6151246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9665235" y="492836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74205" y="601670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64303" y="-360667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1" y="0"/>
                </a:lnTo>
                <a:lnTo>
                  <a:pt x="5959161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68352" y="3407869"/>
            <a:ext cx="11351296" cy="848037"/>
            <a:chOff x="0" y="0"/>
            <a:chExt cx="15135062" cy="1130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9552" cy="1130716"/>
            </a:xfrm>
            <a:custGeom>
              <a:avLst/>
              <a:gdLst/>
              <a:ahLst/>
              <a:cxnLst/>
              <a:rect r="r" b="b" t="t" l="l"/>
              <a:pathLst>
                <a:path h="1130716" w="709552">
                  <a:moveTo>
                    <a:pt x="0" y="0"/>
                  </a:moveTo>
                  <a:lnTo>
                    <a:pt x="709552" y="0"/>
                  </a:lnTo>
                  <a:lnTo>
                    <a:pt x="709552" y="1130716"/>
                  </a:lnTo>
                  <a:lnTo>
                    <a:pt x="0" y="113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041" t="0" r="-14041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70032" y="27876"/>
              <a:ext cx="14065030" cy="1065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711"/>
                </a:lnSpc>
              </a:pPr>
              <a:r>
                <a:rPr lang="en-US" sz="5240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Random Forest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31140" y="4150159"/>
            <a:ext cx="10068948" cy="300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2"/>
              </a:lnSpc>
            </a:pP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Menggunakan method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RandomForestClassifier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dari library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sklearn.ensemble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dengan parameter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random_state=42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n_estimators=150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dan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n_jobs=-1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2011" y="1307835"/>
            <a:ext cx="1228397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ALGORITMA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294700">
            <a:off x="-5165469" y="-2828557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479" y="6151246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9665235" y="492836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74205" y="601670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64303" y="-360667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1" y="0"/>
                </a:lnTo>
                <a:lnTo>
                  <a:pt x="5959161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68352" y="3407869"/>
            <a:ext cx="11351296" cy="848037"/>
            <a:chOff x="0" y="0"/>
            <a:chExt cx="15135062" cy="1130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9552" cy="1130716"/>
            </a:xfrm>
            <a:custGeom>
              <a:avLst/>
              <a:gdLst/>
              <a:ahLst/>
              <a:cxnLst/>
              <a:rect r="r" b="b" t="t" l="l"/>
              <a:pathLst>
                <a:path h="1130716" w="709552">
                  <a:moveTo>
                    <a:pt x="0" y="0"/>
                  </a:moveTo>
                  <a:lnTo>
                    <a:pt x="709552" y="0"/>
                  </a:lnTo>
                  <a:lnTo>
                    <a:pt x="709552" y="1130716"/>
                  </a:lnTo>
                  <a:lnTo>
                    <a:pt x="0" y="113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041" t="0" r="-14041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70032" y="27876"/>
              <a:ext cx="14065030" cy="1065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711"/>
                </a:lnSpc>
              </a:pPr>
              <a:r>
                <a:rPr lang="en-US" sz="5240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XGBoost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331140" y="4150159"/>
            <a:ext cx="10574022" cy="300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2"/>
              </a:lnSpc>
            </a:pP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Menggunakan method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XGBClassifier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dari library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sklearn.ensemble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dengan parameter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random_state=42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use_label_encoder=False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eval_metric=”logloss”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, dan </a:t>
            </a:r>
            <a:r>
              <a:rPr lang="en-US" sz="3475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n_jobs=-1</a:t>
            </a:r>
            <a:r>
              <a:rPr lang="en-US" sz="347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8278" y="441069"/>
            <a:ext cx="1087230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EVALUASI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294700">
            <a:off x="-5165469" y="-2828557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1479" y="6151246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9665235" y="492836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74205" y="601670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464303" y="-360667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1" y="0"/>
                </a:lnTo>
                <a:lnTo>
                  <a:pt x="5959161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6990" y="2333993"/>
            <a:ext cx="4860730" cy="4260985"/>
          </a:xfrm>
          <a:custGeom>
            <a:avLst/>
            <a:gdLst/>
            <a:ahLst/>
            <a:cxnLst/>
            <a:rect r="r" b="b" t="t" l="l"/>
            <a:pathLst>
              <a:path h="4260985" w="4860730">
                <a:moveTo>
                  <a:pt x="0" y="0"/>
                </a:moveTo>
                <a:lnTo>
                  <a:pt x="4860730" y="0"/>
                </a:lnTo>
                <a:lnTo>
                  <a:pt x="4860730" y="4260984"/>
                </a:lnTo>
                <a:lnTo>
                  <a:pt x="0" y="4260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7963" y="6791377"/>
            <a:ext cx="5237834" cy="3060759"/>
          </a:xfrm>
          <a:custGeom>
            <a:avLst/>
            <a:gdLst/>
            <a:ahLst/>
            <a:cxnLst/>
            <a:rect r="r" b="b" t="t" l="l"/>
            <a:pathLst>
              <a:path h="3060759" w="5237834">
                <a:moveTo>
                  <a:pt x="0" y="0"/>
                </a:moveTo>
                <a:lnTo>
                  <a:pt x="5237834" y="0"/>
                </a:lnTo>
                <a:lnTo>
                  <a:pt x="5237834" y="3060759"/>
                </a:lnTo>
                <a:lnTo>
                  <a:pt x="0" y="30607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13805" y="2317494"/>
            <a:ext cx="5025161" cy="4416733"/>
          </a:xfrm>
          <a:custGeom>
            <a:avLst/>
            <a:gdLst/>
            <a:ahLst/>
            <a:cxnLst/>
            <a:rect r="r" b="b" t="t" l="l"/>
            <a:pathLst>
              <a:path h="4416733" w="5025161">
                <a:moveTo>
                  <a:pt x="0" y="0"/>
                </a:moveTo>
                <a:lnTo>
                  <a:pt x="5025161" y="0"/>
                </a:lnTo>
                <a:lnTo>
                  <a:pt x="5025161" y="4416733"/>
                </a:lnTo>
                <a:lnTo>
                  <a:pt x="0" y="4416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69003" y="6990064"/>
            <a:ext cx="5208380" cy="2793586"/>
          </a:xfrm>
          <a:custGeom>
            <a:avLst/>
            <a:gdLst/>
            <a:ahLst/>
            <a:cxnLst/>
            <a:rect r="r" b="b" t="t" l="l"/>
            <a:pathLst>
              <a:path h="2793586" w="5208380">
                <a:moveTo>
                  <a:pt x="0" y="0"/>
                </a:moveTo>
                <a:lnTo>
                  <a:pt x="5208380" y="0"/>
                </a:lnTo>
                <a:lnTo>
                  <a:pt x="5208380" y="2793585"/>
                </a:lnTo>
                <a:lnTo>
                  <a:pt x="0" y="27935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60231" y="2296632"/>
            <a:ext cx="4922105" cy="4577320"/>
          </a:xfrm>
          <a:custGeom>
            <a:avLst/>
            <a:gdLst/>
            <a:ahLst/>
            <a:cxnLst/>
            <a:rect r="r" b="b" t="t" l="l"/>
            <a:pathLst>
              <a:path h="4577320" w="4922105">
                <a:moveTo>
                  <a:pt x="0" y="0"/>
                </a:moveTo>
                <a:lnTo>
                  <a:pt x="4922105" y="0"/>
                </a:lnTo>
                <a:lnTo>
                  <a:pt x="4922105" y="4577320"/>
                </a:lnTo>
                <a:lnTo>
                  <a:pt x="0" y="45773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191539" y="7018639"/>
            <a:ext cx="5528922" cy="2949610"/>
          </a:xfrm>
          <a:custGeom>
            <a:avLst/>
            <a:gdLst/>
            <a:ahLst/>
            <a:cxnLst/>
            <a:rect r="r" b="b" t="t" l="l"/>
            <a:pathLst>
              <a:path h="2949610" w="5528922">
                <a:moveTo>
                  <a:pt x="0" y="0"/>
                </a:moveTo>
                <a:lnTo>
                  <a:pt x="5528922" y="0"/>
                </a:lnTo>
                <a:lnTo>
                  <a:pt x="5528922" y="2949609"/>
                </a:lnTo>
                <a:lnTo>
                  <a:pt x="0" y="29496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0908" y="579748"/>
            <a:ext cx="14421611" cy="191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9"/>
              </a:lnSpc>
              <a:spcBef>
                <a:spcPct val="0"/>
              </a:spcBef>
            </a:pPr>
            <a:r>
              <a:rPr lang="en-US" b="true" sz="7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ANALISIS  </a:t>
            </a:r>
            <a:r>
              <a:rPr lang="en-US" b="true" sz="7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KOMPARATIF (PERBANDINGAN)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75590" y="8986112"/>
            <a:ext cx="9487034" cy="124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1"/>
              </a:lnSpc>
            </a:pPr>
            <a:r>
              <a:rPr lang="en-US" sz="283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XGBoost. unggul dalam stabilitas dibandingkan Decision Tree dan Random Forest </a:t>
            </a:r>
          </a:p>
          <a:p>
            <a:pPr algn="just">
              <a:lnSpc>
                <a:spcPts val="3121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2121786" y="2743815"/>
            <a:ext cx="13736054" cy="5589425"/>
            <a:chOff x="0" y="0"/>
            <a:chExt cx="3215923" cy="13088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15923" cy="1308878"/>
            </a:xfrm>
            <a:custGeom>
              <a:avLst/>
              <a:gdLst/>
              <a:ahLst/>
              <a:cxnLst/>
              <a:rect r="r" b="b" t="t" l="l"/>
              <a:pathLst>
                <a:path h="1308878" w="3215923">
                  <a:moveTo>
                    <a:pt x="3215923" y="16345"/>
                  </a:moveTo>
                  <a:lnTo>
                    <a:pt x="3215923" y="1292533"/>
                  </a:lnTo>
                  <a:cubicBezTo>
                    <a:pt x="3215923" y="1301561"/>
                    <a:pt x="3208605" y="1308878"/>
                    <a:pt x="3199578" y="1308878"/>
                  </a:cubicBezTo>
                  <a:lnTo>
                    <a:pt x="16345" y="1308878"/>
                  </a:lnTo>
                  <a:cubicBezTo>
                    <a:pt x="7318" y="1308878"/>
                    <a:pt x="0" y="1301561"/>
                    <a:pt x="0" y="1292533"/>
                  </a:cubicBezTo>
                  <a:lnTo>
                    <a:pt x="0" y="16345"/>
                  </a:lnTo>
                  <a:cubicBezTo>
                    <a:pt x="0" y="7318"/>
                    <a:pt x="7318" y="0"/>
                    <a:pt x="16345" y="0"/>
                  </a:cubicBezTo>
                  <a:lnTo>
                    <a:pt x="3199578" y="0"/>
                  </a:lnTo>
                  <a:cubicBezTo>
                    <a:pt x="3208605" y="0"/>
                    <a:pt x="3215923" y="7318"/>
                    <a:pt x="3215923" y="16345"/>
                  </a:cubicBezTo>
                  <a:close/>
                </a:path>
              </a:pathLst>
            </a:custGeom>
            <a:solidFill>
              <a:srgbClr val="6F44A2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66675"/>
              <a:ext cx="3215923" cy="124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294700">
            <a:off x="10703440" y="5529484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08419" y="6476037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61283" y="2992264"/>
            <a:ext cx="12095161" cy="4984549"/>
          </a:xfrm>
          <a:custGeom>
            <a:avLst/>
            <a:gdLst/>
            <a:ahLst/>
            <a:cxnLst/>
            <a:rect r="r" b="b" t="t" l="l"/>
            <a:pathLst>
              <a:path h="4984549" w="12095161">
                <a:moveTo>
                  <a:pt x="0" y="0"/>
                </a:moveTo>
                <a:lnTo>
                  <a:pt x="12095160" y="0"/>
                </a:lnTo>
                <a:lnTo>
                  <a:pt x="12095160" y="4984549"/>
                </a:lnTo>
                <a:lnTo>
                  <a:pt x="0" y="4984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38216" y="2634848"/>
            <a:ext cx="9387530" cy="6334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8"/>
              </a:lnSpc>
            </a:pPr>
          </a:p>
          <a:p>
            <a:pPr algn="just">
              <a:lnSpc>
                <a:spcPts val="3308"/>
              </a:lnSpc>
            </a:pPr>
            <a:r>
              <a:rPr lang="en-US" b="true" sz="300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Ur</a:t>
            </a:r>
            <a:r>
              <a:rPr lang="en-US" b="true" sz="300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gensi Medis: </a:t>
            </a:r>
            <a:r>
              <a:rPr lang="en-US" sz="30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Pneumonia adalah penyebab kematian tinggi (WHO 2019: 14% kematian anak balita).</a:t>
            </a:r>
          </a:p>
          <a:p>
            <a:pPr algn="just">
              <a:lnSpc>
                <a:spcPts val="3308"/>
              </a:lnSpc>
            </a:pPr>
          </a:p>
          <a:p>
            <a:pPr algn="just">
              <a:lnSpc>
                <a:spcPts val="3308"/>
              </a:lnSpc>
            </a:pPr>
            <a:r>
              <a:rPr lang="en-US" sz="30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Masalah Diagnosis Konvensional:</a:t>
            </a:r>
          </a:p>
          <a:p>
            <a:pPr algn="just" marL="1298684" indent="-432895" lvl="2">
              <a:lnSpc>
                <a:spcPts val="3308"/>
              </a:lnSpc>
              <a:buFont typeface="Arial"/>
              <a:buChar char="⚬"/>
            </a:pPr>
            <a:r>
              <a:rPr lang="en-US" sz="30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Subjektivitas interpretasi radiolog.</a:t>
            </a:r>
          </a:p>
          <a:p>
            <a:pPr algn="just" marL="1298684" indent="-432895" lvl="2">
              <a:lnSpc>
                <a:spcPts val="3308"/>
              </a:lnSpc>
              <a:buFont typeface="Arial"/>
              <a:buChar char="⚬"/>
            </a:pPr>
            <a:r>
              <a:rPr lang="en-US" sz="30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Faktor fatigue (kelelahan) mata dokter karena volume pasien tinggi.</a:t>
            </a:r>
          </a:p>
          <a:p>
            <a:pPr algn="just" marL="1298684" indent="-432895" lvl="2">
              <a:lnSpc>
                <a:spcPts val="3308"/>
              </a:lnSpc>
              <a:buFont typeface="Arial"/>
              <a:buChar char="⚬"/>
            </a:pPr>
            <a:r>
              <a:rPr lang="en-US" sz="30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Risiko Human Error.</a:t>
            </a:r>
          </a:p>
          <a:p>
            <a:pPr algn="just">
              <a:lnSpc>
                <a:spcPts val="3308"/>
              </a:lnSpc>
            </a:pPr>
          </a:p>
          <a:p>
            <a:pPr algn="just">
              <a:lnSpc>
                <a:spcPts val="3308"/>
              </a:lnSpc>
            </a:pPr>
            <a:r>
              <a:rPr lang="en-US" sz="30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300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olusi: Sistem Computer-Aided Diagnosis (CAD) otomatis menggunakan Machine Learning dengan pendekatan fitur hibrida (Bentuk &amp; Tekstur).</a:t>
            </a:r>
          </a:p>
          <a:p>
            <a:pPr algn="just">
              <a:lnSpc>
                <a:spcPts val="3308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492611" y="1487707"/>
            <a:ext cx="8989854" cy="107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LATAR BELAKANG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294700">
            <a:off x="9665235" y="492836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74205" y="601670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90694" y="1459132"/>
            <a:ext cx="6570340" cy="6673720"/>
          </a:xfrm>
          <a:custGeom>
            <a:avLst/>
            <a:gdLst/>
            <a:ahLst/>
            <a:cxnLst/>
            <a:rect r="r" b="b" t="t" l="l"/>
            <a:pathLst>
              <a:path h="6673720" w="6570340">
                <a:moveTo>
                  <a:pt x="0" y="0"/>
                </a:moveTo>
                <a:lnTo>
                  <a:pt x="6570340" y="0"/>
                </a:lnTo>
                <a:lnTo>
                  <a:pt x="6570340" y="6673720"/>
                </a:lnTo>
                <a:lnTo>
                  <a:pt x="0" y="6673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964592" y="1903770"/>
            <a:ext cx="5784444" cy="578444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1742" t="0" r="-4603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54486" y="3039388"/>
            <a:ext cx="650380" cy="809182"/>
          </a:xfrm>
          <a:custGeom>
            <a:avLst/>
            <a:gdLst/>
            <a:ahLst/>
            <a:cxnLst/>
            <a:rect r="r" b="b" t="t" l="l"/>
            <a:pathLst>
              <a:path h="809182" w="650380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4486" y="4533106"/>
            <a:ext cx="650380" cy="809182"/>
          </a:xfrm>
          <a:custGeom>
            <a:avLst/>
            <a:gdLst/>
            <a:ahLst/>
            <a:cxnLst/>
            <a:rect r="r" b="b" t="t" l="l"/>
            <a:pathLst>
              <a:path h="809182" w="650380">
                <a:moveTo>
                  <a:pt x="0" y="0"/>
                </a:moveTo>
                <a:lnTo>
                  <a:pt x="650380" y="0"/>
                </a:lnTo>
                <a:lnTo>
                  <a:pt x="650380" y="809181"/>
                </a:lnTo>
                <a:lnTo>
                  <a:pt x="0" y="80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0686" y="7122837"/>
            <a:ext cx="650380" cy="809182"/>
          </a:xfrm>
          <a:custGeom>
            <a:avLst/>
            <a:gdLst/>
            <a:ahLst/>
            <a:cxnLst/>
            <a:rect r="r" b="b" t="t" l="l"/>
            <a:pathLst>
              <a:path h="809182" w="650380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0908" y="579748"/>
            <a:ext cx="14421611" cy="101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9"/>
              </a:lnSpc>
              <a:spcBef>
                <a:spcPct val="0"/>
              </a:spcBef>
            </a:pPr>
            <a:r>
              <a:rPr lang="en-US" b="true" sz="710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SANITY CHECK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0703440" y="5529484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08419" y="6476037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20905" y="3353571"/>
            <a:ext cx="6312282" cy="435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1"/>
              </a:lnSpc>
            </a:pPr>
            <a:r>
              <a:rPr lang="en-US" sz="283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Sanity Check menggunakan model terbaik (XGBoost) membuktikan bahwa dari 16 data validasi, XGBoost berhasil memprediksi 15 observasi dengan benar dan memprediksi 1 observasi dengan salah (False Positive). </a:t>
            </a:r>
          </a:p>
          <a:p>
            <a:pPr algn="l">
              <a:lnSpc>
                <a:spcPts val="3121"/>
              </a:lnSpc>
            </a:pPr>
          </a:p>
          <a:p>
            <a:pPr algn="l">
              <a:lnSpc>
                <a:spcPts val="3121"/>
              </a:lnSpc>
            </a:pPr>
            <a:r>
              <a:rPr lang="en-US" sz="283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Dalam konteks kesehatan, lebih diutamakan membuang False Negative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054813" y="2743815"/>
            <a:ext cx="4892103" cy="5589425"/>
            <a:chOff x="0" y="0"/>
            <a:chExt cx="1145353" cy="13088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45353" cy="1308878"/>
            </a:xfrm>
            <a:custGeom>
              <a:avLst/>
              <a:gdLst/>
              <a:ahLst/>
              <a:cxnLst/>
              <a:rect r="r" b="b" t="t" l="l"/>
              <a:pathLst>
                <a:path h="1308878" w="1145353">
                  <a:moveTo>
                    <a:pt x="1145353" y="45893"/>
                  </a:moveTo>
                  <a:lnTo>
                    <a:pt x="1145353" y="1262985"/>
                  </a:lnTo>
                  <a:cubicBezTo>
                    <a:pt x="1145353" y="1275157"/>
                    <a:pt x="1140517" y="1286830"/>
                    <a:pt x="1131911" y="1295437"/>
                  </a:cubicBezTo>
                  <a:cubicBezTo>
                    <a:pt x="1123304" y="1304043"/>
                    <a:pt x="1111631" y="1308878"/>
                    <a:pt x="1099459" y="1308878"/>
                  </a:cubicBezTo>
                  <a:lnTo>
                    <a:pt x="45893" y="1308878"/>
                  </a:lnTo>
                  <a:cubicBezTo>
                    <a:pt x="33722" y="1308878"/>
                    <a:pt x="22049" y="1304043"/>
                    <a:pt x="13442" y="1295437"/>
                  </a:cubicBezTo>
                  <a:cubicBezTo>
                    <a:pt x="4835" y="1286830"/>
                    <a:pt x="0" y="1275157"/>
                    <a:pt x="0" y="1262985"/>
                  </a:cubicBezTo>
                  <a:lnTo>
                    <a:pt x="0" y="45893"/>
                  </a:lnTo>
                  <a:cubicBezTo>
                    <a:pt x="0" y="33722"/>
                    <a:pt x="4835" y="22049"/>
                    <a:pt x="13442" y="13442"/>
                  </a:cubicBezTo>
                  <a:cubicBezTo>
                    <a:pt x="22049" y="4835"/>
                    <a:pt x="33722" y="0"/>
                    <a:pt x="45893" y="0"/>
                  </a:cubicBezTo>
                  <a:lnTo>
                    <a:pt x="1099459" y="0"/>
                  </a:lnTo>
                  <a:cubicBezTo>
                    <a:pt x="1111631" y="0"/>
                    <a:pt x="1123304" y="4835"/>
                    <a:pt x="1131911" y="13442"/>
                  </a:cubicBezTo>
                  <a:cubicBezTo>
                    <a:pt x="1140517" y="22049"/>
                    <a:pt x="1145353" y="33722"/>
                    <a:pt x="1145353" y="45893"/>
                  </a:cubicBezTo>
                  <a:close/>
                </a:path>
              </a:pathLst>
            </a:custGeom>
            <a:solidFill>
              <a:srgbClr val="6F44A2">
                <a:alpha val="8000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66675"/>
              <a:ext cx="1145353" cy="12422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338164" y="3021098"/>
            <a:ext cx="4325401" cy="5034858"/>
          </a:xfrm>
          <a:custGeom>
            <a:avLst/>
            <a:gdLst/>
            <a:ahLst/>
            <a:cxnLst/>
            <a:rect r="r" b="b" t="t" l="l"/>
            <a:pathLst>
              <a:path h="5034858" w="4325401">
                <a:moveTo>
                  <a:pt x="0" y="0"/>
                </a:moveTo>
                <a:lnTo>
                  <a:pt x="4325401" y="0"/>
                </a:lnTo>
                <a:lnTo>
                  <a:pt x="4325401" y="5034858"/>
                </a:lnTo>
                <a:lnTo>
                  <a:pt x="0" y="5034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71766" y="1959216"/>
            <a:ext cx="13736054" cy="4504384"/>
            <a:chOff x="0" y="0"/>
            <a:chExt cx="3215923" cy="10547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923" cy="1054794"/>
            </a:xfrm>
            <a:custGeom>
              <a:avLst/>
              <a:gdLst/>
              <a:ahLst/>
              <a:cxnLst/>
              <a:rect r="r" b="b" t="t" l="l"/>
              <a:pathLst>
                <a:path h="1054794" w="3215923">
                  <a:moveTo>
                    <a:pt x="3215923" y="16345"/>
                  </a:moveTo>
                  <a:lnTo>
                    <a:pt x="3215923" y="1038449"/>
                  </a:lnTo>
                  <a:cubicBezTo>
                    <a:pt x="3215923" y="1047476"/>
                    <a:pt x="3208605" y="1054794"/>
                    <a:pt x="3199578" y="1054794"/>
                  </a:cubicBezTo>
                  <a:lnTo>
                    <a:pt x="16345" y="1054794"/>
                  </a:lnTo>
                  <a:cubicBezTo>
                    <a:pt x="7318" y="1054794"/>
                    <a:pt x="0" y="1047476"/>
                    <a:pt x="0" y="1038449"/>
                  </a:cubicBezTo>
                  <a:lnTo>
                    <a:pt x="0" y="16345"/>
                  </a:lnTo>
                  <a:cubicBezTo>
                    <a:pt x="0" y="7318"/>
                    <a:pt x="7318" y="0"/>
                    <a:pt x="16345" y="0"/>
                  </a:cubicBezTo>
                  <a:lnTo>
                    <a:pt x="3199578" y="0"/>
                  </a:lnTo>
                  <a:cubicBezTo>
                    <a:pt x="3208605" y="0"/>
                    <a:pt x="3215923" y="7318"/>
                    <a:pt x="3215923" y="16345"/>
                  </a:cubicBezTo>
                  <a:close/>
                </a:path>
              </a:pathLst>
            </a:custGeom>
            <a:solidFill>
              <a:srgbClr val="6F44A2">
                <a:alpha val="8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66675"/>
              <a:ext cx="3215923" cy="988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52928" y="1990246"/>
            <a:ext cx="13378693" cy="4911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b="true" sz="3299" spc="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Metode Hibrida (HOG+LBP)</a:t>
            </a:r>
          </a:p>
          <a:p>
            <a:pPr algn="l">
              <a:lnSpc>
                <a:spcPts val="4199"/>
              </a:lnSpc>
            </a:pP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      </a:t>
            </a: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Terbukti ampuh merepresentasikan ciri visual paru (bentuk &amp; tekstur).</a:t>
            </a:r>
          </a:p>
          <a:p>
            <a:pPr algn="l">
              <a:lnSpc>
                <a:spcPts val="4619"/>
              </a:lnSpc>
            </a:pPr>
            <a:r>
              <a:rPr lang="en-US" b="true" sz="3299" spc="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Efektivitas SMOTE</a:t>
            </a:r>
          </a:p>
          <a:p>
            <a:pPr algn="l">
              <a:lnSpc>
                <a:spcPts val="4199"/>
              </a:lnSpc>
            </a:pP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      </a:t>
            </a: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Berhasil menyeimbangkan pembelajaran model sehingga tidak bias     </a:t>
            </a:r>
          </a:p>
          <a:p>
            <a:pPr algn="l">
              <a:lnSpc>
                <a:spcPts val="4199"/>
              </a:lnSpc>
            </a:pP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      </a:t>
            </a: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total ke mayoritas.</a:t>
            </a:r>
          </a:p>
          <a:p>
            <a:pPr algn="l">
              <a:lnSpc>
                <a:spcPts val="4619"/>
              </a:lnSpc>
            </a:pPr>
            <a:r>
              <a:rPr lang="en-US" b="true" sz="3299" spc="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 Terbaik</a:t>
            </a:r>
          </a:p>
          <a:p>
            <a:pPr algn="l">
              <a:lnSpc>
                <a:spcPts val="4199"/>
              </a:lnSpc>
            </a:pP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     </a:t>
            </a: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XGBoost adalah model paling direkomendasikan dengan Recall 97.4%, </a:t>
            </a:r>
          </a:p>
          <a:p>
            <a:pPr algn="l">
              <a:lnSpc>
                <a:spcPts val="4199"/>
              </a:lnSpc>
            </a:pP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      </a:t>
            </a:r>
            <a:r>
              <a:rPr lang="en-US" sz="2999" spc="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cocok sebagai sistem "Second Opinion" bagi dokter.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338967" y="473316"/>
            <a:ext cx="10872301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b="true" sz="90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KESIMPULAN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80666" y="6643696"/>
            <a:ext cx="13736054" cy="3109917"/>
            <a:chOff x="0" y="0"/>
            <a:chExt cx="3215923" cy="72825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15923" cy="728251"/>
            </a:xfrm>
            <a:custGeom>
              <a:avLst/>
              <a:gdLst/>
              <a:ahLst/>
              <a:cxnLst/>
              <a:rect r="r" b="b" t="t" l="l"/>
              <a:pathLst>
                <a:path h="728251" w="3215923">
                  <a:moveTo>
                    <a:pt x="3215923" y="16345"/>
                  </a:moveTo>
                  <a:lnTo>
                    <a:pt x="3215923" y="711906"/>
                  </a:lnTo>
                  <a:cubicBezTo>
                    <a:pt x="3215923" y="720933"/>
                    <a:pt x="3208605" y="728251"/>
                    <a:pt x="3199578" y="728251"/>
                  </a:cubicBezTo>
                  <a:lnTo>
                    <a:pt x="16345" y="728251"/>
                  </a:lnTo>
                  <a:cubicBezTo>
                    <a:pt x="7318" y="728251"/>
                    <a:pt x="0" y="720933"/>
                    <a:pt x="0" y="711906"/>
                  </a:cubicBezTo>
                  <a:lnTo>
                    <a:pt x="0" y="16345"/>
                  </a:lnTo>
                  <a:cubicBezTo>
                    <a:pt x="0" y="7318"/>
                    <a:pt x="7318" y="0"/>
                    <a:pt x="16345" y="0"/>
                  </a:cubicBezTo>
                  <a:lnTo>
                    <a:pt x="3199578" y="0"/>
                  </a:lnTo>
                  <a:cubicBezTo>
                    <a:pt x="3208605" y="0"/>
                    <a:pt x="3215923" y="7318"/>
                    <a:pt x="3215923" y="16345"/>
                  </a:cubicBezTo>
                  <a:close/>
                </a:path>
              </a:pathLst>
            </a:custGeom>
            <a:solidFill>
              <a:srgbClr val="6F44A2">
                <a:alpha val="8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66675"/>
              <a:ext cx="3215923" cy="661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5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2294700">
            <a:off x="-3432922" y="-2769695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294700">
            <a:off x="9665235" y="492836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74205" y="601670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345367" y="-2915689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61901" y="6045276"/>
            <a:ext cx="13123798" cy="355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</a:p>
          <a:p>
            <a:pPr algn="l">
              <a:lnSpc>
                <a:spcPts val="4179"/>
              </a:lnSpc>
            </a:pPr>
          </a:p>
          <a:p>
            <a:pPr algn="l">
              <a:lnSpc>
                <a:spcPts val="4179"/>
              </a:lnSpc>
            </a:pPr>
            <a:r>
              <a:rPr lang="en-US" sz="3799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Saran Pengembangan</a:t>
            </a:r>
          </a:p>
          <a:p>
            <a:pPr algn="l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Eksperimen dengan metode Deep Learning (CNN) sebagai pembanding.</a:t>
            </a:r>
          </a:p>
          <a:p>
            <a:pPr algn="l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Klasifikasi multi-kelas (Pneumonia Bakteri vs Virus).</a:t>
            </a:r>
          </a:p>
          <a:p>
            <a:pPr algn="l" marL="647697" indent="-323848" lvl="1">
              <a:lnSpc>
                <a:spcPts val="32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Meningkatkan deteksi kelas Normal untuk mengurangi False Positive.</a:t>
            </a:r>
          </a:p>
          <a:p>
            <a:pPr algn="l">
              <a:lnSpc>
                <a:spcPts val="329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4692" y="3409006"/>
            <a:ext cx="8078616" cy="358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34"/>
              </a:lnSpc>
            </a:pPr>
            <a:r>
              <a:rPr lang="en-US" b="true" sz="1323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TERIMA</a:t>
            </a:r>
          </a:p>
          <a:p>
            <a:pPr algn="ctr">
              <a:lnSpc>
                <a:spcPts val="13234"/>
              </a:lnSpc>
              <a:spcBef>
                <a:spcPct val="0"/>
              </a:spcBef>
            </a:pPr>
            <a:r>
              <a:rPr lang="en-US" b="true" sz="1323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KASIH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294700">
            <a:off x="-3432922" y="-2769695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9665235" y="492836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74205" y="601670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345367" y="-2915689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067336" y="-3477518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87845" y="536873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7748" t="0" r="0" b="-324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6468" y="2612760"/>
            <a:ext cx="650380" cy="809182"/>
          </a:xfrm>
          <a:custGeom>
            <a:avLst/>
            <a:gdLst/>
            <a:ahLst/>
            <a:cxnLst/>
            <a:rect r="r" b="b" t="t" l="l"/>
            <a:pathLst>
              <a:path h="809182" w="650380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0293" y="6537271"/>
            <a:ext cx="650380" cy="809182"/>
          </a:xfrm>
          <a:custGeom>
            <a:avLst/>
            <a:gdLst/>
            <a:ahLst/>
            <a:cxnLst/>
            <a:rect r="r" b="b" t="t" l="l"/>
            <a:pathLst>
              <a:path h="809182" w="650380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19492" y="357499"/>
            <a:ext cx="12926269" cy="2098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3"/>
              </a:lnSpc>
            </a:pPr>
            <a:r>
              <a:rPr lang="en-US" sz="773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RUMUSAN MASALAH </a:t>
            </a:r>
          </a:p>
          <a:p>
            <a:pPr algn="l">
              <a:lnSpc>
                <a:spcPts val="7733"/>
              </a:lnSpc>
            </a:pPr>
            <a:r>
              <a:rPr lang="en-US" sz="773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&amp; TUJUAN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6791" y="2710694"/>
            <a:ext cx="12892092" cy="6735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04"/>
              </a:lnSpc>
            </a:pPr>
            <a:r>
              <a:rPr lang="en-US" sz="349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Rumusan Masalah:</a:t>
            </a:r>
          </a:p>
          <a:p>
            <a:pPr algn="just" marL="1507237" indent="-502412" lvl="2">
              <a:lnSpc>
                <a:spcPts val="3804"/>
              </a:lnSpc>
              <a:buAutoNum type="alphaLcPeriod" startAt="1"/>
            </a:pPr>
            <a:r>
              <a:rPr lang="en-US" sz="34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Seberapa efektif kombinasi fitur HOG (bentuk) &amp; LBP (tekstur)?</a:t>
            </a:r>
          </a:p>
          <a:p>
            <a:pPr algn="just" marL="1507237" indent="-502412" lvl="2">
              <a:lnSpc>
                <a:spcPts val="3804"/>
              </a:lnSpc>
              <a:buAutoNum type="alphaLcPeriod" startAt="1"/>
            </a:pPr>
            <a:r>
              <a:rPr lang="en-US" sz="34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Apakah SMOTE efektif mengatasi imbalanced dataset?</a:t>
            </a:r>
          </a:p>
          <a:p>
            <a:pPr algn="just" marL="1507237" indent="-502412" lvl="2">
              <a:lnSpc>
                <a:spcPts val="3804"/>
              </a:lnSpc>
              <a:buAutoNum type="alphaLcPeriod" startAt="1"/>
            </a:pPr>
            <a:r>
              <a:rPr lang="en-US" sz="34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Model mana yang terbaik (Decision Tree vs Random Forest vs XGBoost) berdasarkan Recall?</a:t>
            </a:r>
          </a:p>
          <a:p>
            <a:pPr algn="just">
              <a:lnSpc>
                <a:spcPts val="3804"/>
              </a:lnSpc>
            </a:pPr>
          </a:p>
          <a:p>
            <a:pPr algn="just">
              <a:lnSpc>
                <a:spcPts val="3804"/>
              </a:lnSpc>
            </a:pPr>
            <a:r>
              <a:rPr lang="en-US" sz="349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Tujuan:</a:t>
            </a:r>
          </a:p>
          <a:p>
            <a:pPr algn="just" marL="1507237" indent="-502412" lvl="2">
              <a:lnSpc>
                <a:spcPts val="3804"/>
              </a:lnSpc>
              <a:buAutoNum type="alphaLcPeriod" startAt="1"/>
            </a:pPr>
            <a:r>
              <a:rPr lang="en-US" sz="34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Ef</a:t>
            </a:r>
            <a:r>
              <a:rPr lang="en-US" sz="34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ektivitas fitur gabungan (HOG + LBP).</a:t>
            </a:r>
          </a:p>
          <a:p>
            <a:pPr algn="just" marL="1507237" indent="-502412" lvl="2">
              <a:lnSpc>
                <a:spcPts val="3804"/>
              </a:lnSpc>
              <a:buAutoNum type="alphaLcPeriod" startAt="1"/>
            </a:pPr>
            <a:r>
              <a:rPr lang="en-US" sz="34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</a:t>
            </a:r>
            <a:r>
              <a:rPr lang="en-US" sz="34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enanganan data tidak seimbang (Imbalance) dengan SMOTE.</a:t>
            </a:r>
          </a:p>
          <a:p>
            <a:pPr algn="just" marL="1507237" indent="-502412" lvl="2">
              <a:lnSpc>
                <a:spcPts val="3804"/>
              </a:lnSpc>
              <a:buAutoNum type="alphaLcPeriod" startAt="1"/>
            </a:pPr>
            <a:r>
              <a:rPr lang="en-US" sz="34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Mencari algoritma terbaik (Decision Tree vs RF vs XGBoost)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28206" y="8282875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5"/>
                </a:lnTo>
                <a:lnTo>
                  <a:pt x="0" y="5881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294700">
            <a:off x="9665235" y="492836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7" y="0"/>
                </a:lnTo>
                <a:lnTo>
                  <a:pt x="1123548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14154117" y="-494294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7" y="6214108"/>
                </a:moveTo>
                <a:lnTo>
                  <a:pt x="0" y="6214108"/>
                </a:lnTo>
                <a:lnTo>
                  <a:pt x="0" y="0"/>
                </a:lnTo>
                <a:lnTo>
                  <a:pt x="4776277" y="0"/>
                </a:lnTo>
                <a:lnTo>
                  <a:pt x="4776277" y="6214108"/>
                </a:lnTo>
                <a:close/>
              </a:path>
            </a:pathLst>
          </a:custGeom>
          <a:blipFill>
            <a:blip r:embed="rId3"/>
            <a:stretch>
              <a:fillRect l="-47748" t="0" r="0" b="-3243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74205" y="6016701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59121" y="-3434841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5845761" y="2251278"/>
            <a:ext cx="5784444" cy="578444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86" r="0" b="-78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3824764"/>
            <a:ext cx="16230600" cy="2637472"/>
          </a:xfrm>
          <a:custGeom>
            <a:avLst/>
            <a:gdLst/>
            <a:ahLst/>
            <a:cxnLst/>
            <a:rect r="r" b="b" t="t" l="l"/>
            <a:pathLst>
              <a:path h="2637472" w="16230600">
                <a:moveTo>
                  <a:pt x="0" y="0"/>
                </a:moveTo>
                <a:lnTo>
                  <a:pt x="16230600" y="0"/>
                </a:lnTo>
                <a:lnTo>
                  <a:pt x="16230600" y="2637472"/>
                </a:lnTo>
                <a:lnTo>
                  <a:pt x="0" y="2637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97242" y="1744140"/>
            <a:ext cx="5493516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Alur Penelitian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397242" y="1744140"/>
            <a:ext cx="5493516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3995761"/>
            <a:ext cx="5295637" cy="5262539"/>
          </a:xfrm>
          <a:custGeom>
            <a:avLst/>
            <a:gdLst/>
            <a:ahLst/>
            <a:cxnLst/>
            <a:rect r="r" b="b" t="t" l="l"/>
            <a:pathLst>
              <a:path h="5262539" w="5295637">
                <a:moveTo>
                  <a:pt x="0" y="0"/>
                </a:moveTo>
                <a:lnTo>
                  <a:pt x="5295637" y="0"/>
                </a:lnTo>
                <a:lnTo>
                  <a:pt x="5295637" y="5262539"/>
                </a:lnTo>
                <a:lnTo>
                  <a:pt x="0" y="52625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764585"/>
            <a:ext cx="6095385" cy="109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426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Chest X-Ray Images (Pneumonia)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835703" y="4327866"/>
            <a:ext cx="1446020" cy="1442405"/>
          </a:xfrm>
          <a:custGeom>
            <a:avLst/>
            <a:gdLst/>
            <a:ahLst/>
            <a:cxnLst/>
            <a:rect r="r" b="b" t="t" l="l"/>
            <a:pathLst>
              <a:path h="1442405" w="1446020">
                <a:moveTo>
                  <a:pt x="0" y="0"/>
                </a:moveTo>
                <a:lnTo>
                  <a:pt x="1446020" y="0"/>
                </a:lnTo>
                <a:lnTo>
                  <a:pt x="1446020" y="1442405"/>
                </a:lnTo>
                <a:lnTo>
                  <a:pt x="0" y="1442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930701" y="4476060"/>
            <a:ext cx="1475250" cy="1246586"/>
          </a:xfrm>
          <a:custGeom>
            <a:avLst/>
            <a:gdLst/>
            <a:ahLst/>
            <a:cxnLst/>
            <a:rect r="r" b="b" t="t" l="l"/>
            <a:pathLst>
              <a:path h="1246586" w="1475250">
                <a:moveTo>
                  <a:pt x="0" y="0"/>
                </a:moveTo>
                <a:lnTo>
                  <a:pt x="1475250" y="0"/>
                </a:lnTo>
                <a:lnTo>
                  <a:pt x="1475250" y="1246586"/>
                </a:lnTo>
                <a:lnTo>
                  <a:pt x="0" y="1246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467096" y="4081486"/>
            <a:ext cx="4932577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Multiclass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467096" y="4750541"/>
            <a:ext cx="3196905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Berisi 2 class yaitu </a:t>
            </a:r>
            <a:r>
              <a:rPr lang="en-US" sz="2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Normal</a:t>
            </a: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lang="en-US" sz="2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Pneunomia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82176" y="4217006"/>
            <a:ext cx="4807972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5.863 Citra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72651" y="4923140"/>
            <a:ext cx="381945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Citra </a:t>
            </a:r>
            <a:r>
              <a:rPr lang="en-US" sz="24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Tidak Terstruktur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835703" y="6275689"/>
            <a:ext cx="9276944" cy="2982611"/>
            <a:chOff x="0" y="0"/>
            <a:chExt cx="12369259" cy="39768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663401"/>
              <a:ext cx="3313414" cy="3313414"/>
            </a:xfrm>
            <a:custGeom>
              <a:avLst/>
              <a:gdLst/>
              <a:ahLst/>
              <a:cxnLst/>
              <a:rect r="r" b="b" t="t" l="l"/>
              <a:pathLst>
                <a:path h="3313414" w="3313414">
                  <a:moveTo>
                    <a:pt x="0" y="0"/>
                  </a:moveTo>
                  <a:lnTo>
                    <a:pt x="3313414" y="0"/>
                  </a:lnTo>
                  <a:lnTo>
                    <a:pt x="3313414" y="3313413"/>
                  </a:lnTo>
                  <a:lnTo>
                    <a:pt x="0" y="3313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AutoShape 26" id="26"/>
            <p:cNvSpPr/>
            <p:nvPr/>
          </p:nvSpPr>
          <p:spPr>
            <a:xfrm>
              <a:off x="0" y="76200"/>
              <a:ext cx="6688777" cy="0"/>
            </a:xfrm>
            <a:prstGeom prst="line">
              <a:avLst/>
            </a:prstGeom>
            <a:ln cap="flat" w="152400">
              <a:solidFill>
                <a:srgbClr val="6F44A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3810453" y="1160261"/>
              <a:ext cx="8558806" cy="2453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60"/>
                </a:lnSpc>
              </a:pPr>
              <a:r>
                <a:rPr lang="en-US" sz="696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Sumber Dataset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26468" y="1641372"/>
            <a:ext cx="1063506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Karakteristik Data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66854" y="3030289"/>
            <a:ext cx="10129168" cy="6039517"/>
          </a:xfrm>
          <a:custGeom>
            <a:avLst/>
            <a:gdLst/>
            <a:ahLst/>
            <a:cxnLst/>
            <a:rect r="r" b="b" t="t" l="l"/>
            <a:pathLst>
              <a:path h="6039517" w="10129168">
                <a:moveTo>
                  <a:pt x="0" y="0"/>
                </a:moveTo>
                <a:lnTo>
                  <a:pt x="10129169" y="0"/>
                </a:lnTo>
                <a:lnTo>
                  <a:pt x="10129169" y="6039517"/>
                </a:lnTo>
                <a:lnTo>
                  <a:pt x="0" y="6039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697420" y="4952958"/>
            <a:ext cx="5347049" cy="315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3009" indent="-256504" lvl="1">
              <a:lnSpc>
                <a:spcPts val="3587"/>
              </a:lnSpc>
              <a:buFont typeface="Arial"/>
              <a:buChar char="•"/>
            </a:pPr>
            <a:r>
              <a:rPr lang="en-US" sz="23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Analisa awal data Imbalanced, dimana citra dengan label </a:t>
            </a:r>
            <a:r>
              <a:rPr lang="en-US" b="true" sz="23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Sakit</a:t>
            </a:r>
            <a:r>
              <a:rPr lang="en-US" sz="23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lebih banyak daripada citra dengan label </a:t>
            </a:r>
            <a:r>
              <a:rPr lang="en-US" b="true" sz="23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Sehat.</a:t>
            </a:r>
          </a:p>
          <a:p>
            <a:pPr algn="l">
              <a:lnSpc>
                <a:spcPts val="3587"/>
              </a:lnSpc>
            </a:pPr>
          </a:p>
          <a:p>
            <a:pPr algn="l" marL="513009" indent="-256504" lvl="1">
              <a:lnSpc>
                <a:spcPts val="3587"/>
              </a:lnSpc>
              <a:buFont typeface="Arial"/>
              <a:buChar char="•"/>
            </a:pPr>
            <a:r>
              <a:rPr lang="en-US" sz="23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Diperlukan teknik </a:t>
            </a:r>
            <a:r>
              <a:rPr lang="en-US" b="true" sz="23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SMOTE</a:t>
            </a:r>
            <a:r>
              <a:rPr lang="en-US" sz="23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untuk meminimalisir bias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26468" y="1641372"/>
            <a:ext cx="1063506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Distribusi Resolusi Citra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352452" y="3094715"/>
            <a:ext cx="7583097" cy="6066477"/>
          </a:xfrm>
          <a:custGeom>
            <a:avLst/>
            <a:gdLst/>
            <a:ahLst/>
            <a:cxnLst/>
            <a:rect r="r" b="b" t="t" l="l"/>
            <a:pathLst>
              <a:path h="6066477" w="7583097">
                <a:moveTo>
                  <a:pt x="0" y="0"/>
                </a:moveTo>
                <a:lnTo>
                  <a:pt x="7583096" y="0"/>
                </a:lnTo>
                <a:lnTo>
                  <a:pt x="7583096" y="6066478"/>
                </a:lnTo>
                <a:lnTo>
                  <a:pt x="0" y="6066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26468" y="1641372"/>
            <a:ext cx="1063506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Distribusi Intensitas Pixel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897694" y="3002081"/>
            <a:ext cx="10492611" cy="6256219"/>
          </a:xfrm>
          <a:custGeom>
            <a:avLst/>
            <a:gdLst/>
            <a:ahLst/>
            <a:cxnLst/>
            <a:rect r="r" b="b" t="t" l="l"/>
            <a:pathLst>
              <a:path h="6256219" w="10492611">
                <a:moveTo>
                  <a:pt x="0" y="0"/>
                </a:moveTo>
                <a:lnTo>
                  <a:pt x="10492612" y="0"/>
                </a:lnTo>
                <a:lnTo>
                  <a:pt x="10492612" y="6256219"/>
                </a:lnTo>
                <a:lnTo>
                  <a:pt x="0" y="62562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294700">
            <a:off x="-4589043" y="-3086100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37731" y="7346453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4" y="0"/>
                </a:lnTo>
                <a:lnTo>
                  <a:pt x="5789994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7731" y="494722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0" y="0"/>
                </a:moveTo>
                <a:lnTo>
                  <a:pt x="4776277" y="0"/>
                </a:lnTo>
                <a:lnTo>
                  <a:pt x="4776277" y="6214108"/>
                </a:lnTo>
                <a:lnTo>
                  <a:pt x="0" y="621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2668" y="7346453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4"/>
                </a:lnTo>
                <a:lnTo>
                  <a:pt x="0" y="6052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294700">
            <a:off x="12670257" y="3231653"/>
            <a:ext cx="11235487" cy="8229600"/>
          </a:xfrm>
          <a:custGeom>
            <a:avLst/>
            <a:gdLst/>
            <a:ahLst/>
            <a:cxnLst/>
            <a:rect r="r" b="b" t="t" l="l"/>
            <a:pathLst>
              <a:path h="8229600" w="11235487">
                <a:moveTo>
                  <a:pt x="0" y="0"/>
                </a:moveTo>
                <a:lnTo>
                  <a:pt x="11235486" y="0"/>
                </a:lnTo>
                <a:lnTo>
                  <a:pt x="112354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5265648" y="-773061"/>
            <a:ext cx="4776276" cy="6214108"/>
          </a:xfrm>
          <a:custGeom>
            <a:avLst/>
            <a:gdLst/>
            <a:ahLst/>
            <a:cxnLst/>
            <a:rect r="r" b="b" t="t" l="l"/>
            <a:pathLst>
              <a:path h="6214108" w="4776276">
                <a:moveTo>
                  <a:pt x="4776276" y="6214107"/>
                </a:moveTo>
                <a:lnTo>
                  <a:pt x="0" y="6214107"/>
                </a:lnTo>
                <a:lnTo>
                  <a:pt x="0" y="0"/>
                </a:lnTo>
                <a:lnTo>
                  <a:pt x="4776276" y="0"/>
                </a:lnTo>
                <a:lnTo>
                  <a:pt x="4776276" y="6214107"/>
                </a:lnTo>
                <a:close/>
              </a:path>
            </a:pathLst>
          </a:custGeom>
          <a:blipFill>
            <a:blip r:embed="rId4"/>
            <a:stretch>
              <a:fillRect l="-47748" t="0" r="0" b="-324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383572" y="-4165910"/>
            <a:ext cx="5959161" cy="6052924"/>
          </a:xfrm>
          <a:custGeom>
            <a:avLst/>
            <a:gdLst/>
            <a:ahLst/>
            <a:cxnLst/>
            <a:rect r="r" b="b" t="t" l="l"/>
            <a:pathLst>
              <a:path h="6052924" w="5959161">
                <a:moveTo>
                  <a:pt x="0" y="0"/>
                </a:moveTo>
                <a:lnTo>
                  <a:pt x="5959162" y="0"/>
                </a:lnTo>
                <a:lnTo>
                  <a:pt x="5959162" y="6052925"/>
                </a:lnTo>
                <a:lnTo>
                  <a:pt x="0" y="605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3793" y="-4267812"/>
            <a:ext cx="5789993" cy="5881095"/>
          </a:xfrm>
          <a:custGeom>
            <a:avLst/>
            <a:gdLst/>
            <a:ahLst/>
            <a:cxnLst/>
            <a:rect r="r" b="b" t="t" l="l"/>
            <a:pathLst>
              <a:path h="5881095" w="5789993">
                <a:moveTo>
                  <a:pt x="0" y="0"/>
                </a:moveTo>
                <a:lnTo>
                  <a:pt x="5789993" y="0"/>
                </a:lnTo>
                <a:lnTo>
                  <a:pt x="5789993" y="5881094"/>
                </a:lnTo>
                <a:lnTo>
                  <a:pt x="0" y="5881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397242" y="582647"/>
            <a:ext cx="5493516" cy="892105"/>
            <a:chOff x="0" y="0"/>
            <a:chExt cx="7324687" cy="118947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324687" cy="1189474"/>
              <a:chOff x="0" y="0"/>
              <a:chExt cx="2544554" cy="4133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544554" cy="413301"/>
              </a:xfrm>
              <a:custGeom>
                <a:avLst/>
                <a:gdLst/>
                <a:ahLst/>
                <a:cxnLst/>
                <a:rect r="r" b="b" t="t" l="l"/>
                <a:pathLst>
                  <a:path h="413301" w="2544554">
                    <a:moveTo>
                      <a:pt x="2544554" y="31184"/>
                    </a:moveTo>
                    <a:lnTo>
                      <a:pt x="2544554" y="382116"/>
                    </a:lnTo>
                    <a:cubicBezTo>
                      <a:pt x="2544554" y="390387"/>
                      <a:pt x="2541269" y="398319"/>
                      <a:pt x="2535420" y="404167"/>
                    </a:cubicBezTo>
                    <a:cubicBezTo>
                      <a:pt x="2529572" y="410015"/>
                      <a:pt x="2521640" y="413301"/>
                      <a:pt x="2513370" y="413301"/>
                    </a:cubicBezTo>
                    <a:lnTo>
                      <a:pt x="31184" y="413301"/>
                    </a:lnTo>
                    <a:cubicBezTo>
                      <a:pt x="13962" y="413301"/>
                      <a:pt x="0" y="399339"/>
                      <a:pt x="0" y="382116"/>
                    </a:cubicBezTo>
                    <a:lnTo>
                      <a:pt x="0" y="31184"/>
                    </a:lnTo>
                    <a:cubicBezTo>
                      <a:pt x="0" y="13962"/>
                      <a:pt x="13962" y="0"/>
                      <a:pt x="31184" y="0"/>
                    </a:cubicBezTo>
                    <a:lnTo>
                      <a:pt x="2513370" y="0"/>
                    </a:lnTo>
                    <a:cubicBezTo>
                      <a:pt x="2530592" y="0"/>
                      <a:pt x="2544554" y="13962"/>
                      <a:pt x="2544554" y="31184"/>
                    </a:cubicBezTo>
                    <a:close/>
                  </a:path>
                </a:pathLst>
              </a:custGeom>
              <a:solidFill>
                <a:srgbClr val="033F63">
                  <a:alpha val="80000"/>
                </a:srgbClr>
              </a:solidFill>
              <a:ln w="76200" cap="rnd">
                <a:solidFill>
                  <a:srgbClr val="6F44A2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66675"/>
                <a:ext cx="2544554" cy="3466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54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37714" y="91787"/>
              <a:ext cx="6649260" cy="1044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41"/>
                </a:lnSpc>
              </a:pPr>
              <a:r>
                <a:rPr lang="en-US" sz="5341" b="true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METODOLOGI 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26468" y="1641372"/>
            <a:ext cx="1063506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Perbandingan Intensitas Pixel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768668" y="3320684"/>
            <a:ext cx="10750664" cy="5563468"/>
          </a:xfrm>
          <a:custGeom>
            <a:avLst/>
            <a:gdLst/>
            <a:ahLst/>
            <a:cxnLst/>
            <a:rect r="r" b="b" t="t" l="l"/>
            <a:pathLst>
              <a:path h="5563468" w="10750664">
                <a:moveTo>
                  <a:pt x="0" y="0"/>
                </a:moveTo>
                <a:lnTo>
                  <a:pt x="10750664" y="0"/>
                </a:lnTo>
                <a:lnTo>
                  <a:pt x="10750664" y="5563469"/>
                </a:lnTo>
                <a:lnTo>
                  <a:pt x="0" y="556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DAG7q57lcQQ</dc:identifier>
  <dcterms:modified xsi:type="dcterms:W3CDTF">2011-08-01T06:04:30Z</dcterms:modified>
  <cp:revision>1</cp:revision>
  <dc:title>[KA] - FINAL PROJECT</dc:title>
</cp:coreProperties>
</file>